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409"/>
    <a:srgbClr val="FF9225"/>
    <a:srgbClr val="FF9933"/>
    <a:srgbClr val="FF6600"/>
    <a:srgbClr val="909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4599"/>
  </p:normalViewPr>
  <p:slideViewPr>
    <p:cSldViewPr>
      <p:cViewPr varScale="1">
        <p:scale>
          <a:sx n="106" d="100"/>
          <a:sy n="106" d="100"/>
        </p:scale>
        <p:origin x="1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4DDE4FE-CB52-4E94-B038-977C03F002B8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C41A288-6B39-451E-B4AB-A67DA8053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of November 2,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A288-6B39-451E-B4AB-A67DA80532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7217-072F-4B82-A3E6-EB3107A83B32}" type="datetimeFigureOut">
              <a:rPr lang="en-US" smtClean="0"/>
              <a:pPr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C9C79-7932-49EC-AE62-B0AFF2E3F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289175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057400"/>
            <a:ext cx="571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INTO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growth in clients served</a:t>
            </a:r>
          </a:p>
          <a:p>
            <a:r>
              <a:rPr lang="en-US" dirty="0"/>
              <a:t>Continued growth in number of volunteers</a:t>
            </a:r>
          </a:p>
          <a:p>
            <a:r>
              <a:rPr lang="en-US" dirty="0"/>
              <a:t>Expansion of meal delivery frequency</a:t>
            </a:r>
          </a:p>
          <a:p>
            <a:pPr lvl="1"/>
            <a:r>
              <a:rPr lang="en-US" dirty="0"/>
              <a:t>Initially to two meals a week</a:t>
            </a:r>
          </a:p>
          <a:p>
            <a:pPr lvl="1"/>
            <a:r>
              <a:rPr lang="en-US" dirty="0"/>
              <a:t>Eventually to five meals a week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600200"/>
            <a:ext cx="1219200" cy="449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 </a:t>
            </a:r>
            <a:r>
              <a:rPr lang="en-US" b="1" dirty="0">
                <a:solidFill>
                  <a:srgbClr val="92D050"/>
                </a:solidFill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/>
              <a:t>	         </a:t>
            </a:r>
            <a:r>
              <a:rPr lang="en-US" sz="2400" dirty="0"/>
              <a:t>2014	Creation of Orange County Project Engage 			Senior Resource Team to address issue of 			rural senior hunger</a:t>
            </a:r>
          </a:p>
          <a:p>
            <a:pPr lvl="1">
              <a:buNone/>
            </a:pPr>
            <a:r>
              <a:rPr lang="en-US" sz="2400" dirty="0"/>
              <a:t>         2015	Senior and Law Enforcement Together (SALT), a 			program that visits with isolated rural seniors, 			revealed that seniors would benefit with a hot 			meal along with a neighborly visit		</a:t>
            </a:r>
          </a:p>
          <a:p>
            <a:pPr lvl="1">
              <a:buNone/>
            </a:pPr>
            <a:r>
              <a:rPr lang="en-US" sz="2400" dirty="0"/>
              <a:t>Sept 2016	Initial pilot meal delivery program involving home 		prepared meals to 10 – 15 vulnerable seniors in 			northern rural Orange County</a:t>
            </a:r>
          </a:p>
          <a:p>
            <a:pPr lvl="1">
              <a:buNone/>
            </a:pPr>
            <a:r>
              <a:rPr lang="en-US" sz="2400" dirty="0"/>
              <a:t> Nov 2016	Incorporation of Orange County Rural Alliance 			(OCRA) with the Secretary of State</a:t>
            </a:r>
          </a:p>
          <a:p>
            <a:pPr lvl="1">
              <a:buNone/>
            </a:pPr>
            <a:r>
              <a:rPr lang="en-US" sz="2400" dirty="0"/>
              <a:t>  Jan 2017	IRS designation of 501 (3)(c) to OCRA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>
                <a:solidFill>
                  <a:srgbClr val="92D050"/>
                </a:solidFill>
              </a:rPr>
              <a:t>’s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/>
              <a:t>To help reduce hunger, malnutrition and isolation among homebound seniors and disabled adults in rural Orange County NC</a:t>
            </a:r>
          </a:p>
        </p:txBody>
      </p:sp>
      <p:pic>
        <p:nvPicPr>
          <p:cNvPr id="5" name="Picture 4" descr="C:\Users\Carolyn\Documents\OCRA\Documentation\Logos\ocr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962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>
                <a:solidFill>
                  <a:srgbClr val="92D050"/>
                </a:solidFill>
              </a:rPr>
              <a:t>’s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alliance with community partners, OCRA will increase awareness of rural seniors’ needs and assist them with some of what they need to live independent and dignified lives – </a:t>
            </a:r>
          </a:p>
          <a:p>
            <a:pPr lvl="1"/>
            <a:r>
              <a:rPr lang="en-US" dirty="0"/>
              <a:t>access to services </a:t>
            </a:r>
          </a:p>
          <a:p>
            <a:pPr lvl="1"/>
            <a:r>
              <a:rPr lang="en-US" dirty="0"/>
              <a:t>safe homes </a:t>
            </a:r>
          </a:p>
          <a:p>
            <a:pPr lvl="1"/>
            <a:r>
              <a:rPr lang="en-US" dirty="0"/>
              <a:t>nutritious food</a:t>
            </a:r>
          </a:p>
          <a:p>
            <a:pPr lvl="1"/>
            <a:r>
              <a:rPr lang="en-US" dirty="0"/>
              <a:t>friendly human contact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At </a:t>
            </a:r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>
                <a:solidFill>
                  <a:srgbClr val="92D050"/>
                </a:solidFill>
              </a:rPr>
              <a:t> We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a link and source of information on services and resources available to homebound seniors and disabled adults</a:t>
            </a:r>
          </a:p>
          <a:p>
            <a:r>
              <a:rPr lang="en-US" dirty="0"/>
              <a:t>Monitoring our clients’ well being and, as necessary, reporting on their status</a:t>
            </a:r>
          </a:p>
          <a:p>
            <a:r>
              <a:rPr lang="en-US" dirty="0"/>
              <a:t>Collaborating with community agencies and partners in assisting those in need of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Eleven delivery routes servicing over 90 clients</a:t>
            </a:r>
          </a:p>
          <a:p>
            <a:r>
              <a:rPr lang="en-US" dirty="0"/>
              <a:t>Hot meal deliveries every Wednesday plus a once a month additional sandwich meal</a:t>
            </a:r>
          </a:p>
          <a:p>
            <a:r>
              <a:rPr lang="en-US" dirty="0"/>
              <a:t>Special meal deliveries at Thanksgiving. Christmas, and other occasions</a:t>
            </a:r>
          </a:p>
          <a:p>
            <a:r>
              <a:rPr lang="en-US" dirty="0"/>
              <a:t>38 Active Volunteers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8409"/>
                </a:solidFill>
              </a:rPr>
              <a:t>OCRA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budget of approximately $50,000</a:t>
            </a:r>
          </a:p>
          <a:p>
            <a:r>
              <a:rPr lang="en-US" dirty="0"/>
              <a:t>38 Active volunteers + one staff member</a:t>
            </a:r>
          </a:p>
          <a:p>
            <a:r>
              <a:rPr lang="en-US" dirty="0"/>
              <a:t>97 Current clients</a:t>
            </a:r>
          </a:p>
          <a:p>
            <a:r>
              <a:rPr lang="en-US" dirty="0"/>
              <a:t>5,294 Meals delivered as of 10/31/2018</a:t>
            </a:r>
          </a:p>
          <a:p>
            <a:r>
              <a:rPr lang="en-US" dirty="0"/>
              <a:t>3,528 Meals delivered in 2017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8409"/>
                </a:solidFill>
              </a:rPr>
              <a:t>OCRA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92D050"/>
                </a:solidFill>
              </a:rPr>
              <a:t>– MOWs Meals Provided each Month - 2018</a:t>
            </a:r>
            <a:endParaRPr lang="en-US" sz="27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/>
              <a:t>	         Gillis’s</a:t>
            </a:r>
            <a:r>
              <a:rPr lang="en-US" sz="2400" dirty="0"/>
              <a:t>	   </a:t>
            </a:r>
            <a:r>
              <a:rPr lang="en-US" sz="2400" b="1" dirty="0"/>
              <a:t>Hills. BBQ      Sheriff's Dept      St Matthew's</a:t>
            </a:r>
            <a:r>
              <a:rPr lang="en-US" sz="2400" dirty="0"/>
              <a:t>          </a:t>
            </a:r>
            <a:r>
              <a:rPr lang="en-US" sz="2400" b="1" dirty="0"/>
              <a:t>Total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100" dirty="0"/>
              <a:t>Jan	248	          85	             	       85	                       82	                418</a:t>
            </a:r>
          </a:p>
          <a:p>
            <a:pPr>
              <a:buNone/>
            </a:pPr>
            <a:r>
              <a:rPr lang="en-US" sz="2100" dirty="0"/>
              <a:t> Feb	276	          90	                                                          93	                459</a:t>
            </a:r>
          </a:p>
          <a:p>
            <a:pPr>
              <a:buNone/>
            </a:pPr>
            <a:r>
              <a:rPr lang="en-US" sz="2100" dirty="0"/>
              <a:t>Mar	279	          90	                        90	                       90	                549</a:t>
            </a:r>
          </a:p>
          <a:p>
            <a:pPr>
              <a:buNone/>
            </a:pPr>
            <a:r>
              <a:rPr lang="en-US" sz="2100" dirty="0"/>
              <a:t>Apr  	268	          90		                                        90	                448</a:t>
            </a:r>
          </a:p>
          <a:p>
            <a:pPr>
              <a:buNone/>
            </a:pPr>
            <a:r>
              <a:rPr lang="en-US" sz="2100" dirty="0"/>
              <a:t>May	373	          90	                        97	                       90	                650</a:t>
            </a:r>
          </a:p>
          <a:p>
            <a:pPr>
              <a:buNone/>
            </a:pPr>
            <a:r>
              <a:rPr lang="en-US" sz="2100" dirty="0"/>
              <a:t> Jun	278	          93	                                                       100	                471 </a:t>
            </a:r>
          </a:p>
          <a:p>
            <a:pPr>
              <a:buNone/>
            </a:pPr>
            <a:r>
              <a:rPr lang="en-US" sz="2100" dirty="0"/>
              <a:t> Jul 	357	            0	                       76	                      91	                433 </a:t>
            </a:r>
          </a:p>
          <a:p>
            <a:pPr>
              <a:buNone/>
            </a:pPr>
            <a:r>
              <a:rPr lang="en-US" sz="2100" dirty="0"/>
              <a:t>Aug	379	          97	                                                         94	                476</a:t>
            </a:r>
          </a:p>
          <a:p>
            <a:pPr>
              <a:buNone/>
            </a:pPr>
            <a:r>
              <a:rPr lang="en-US" sz="2100" dirty="0"/>
              <a:t>Sep 	281	          94	                       94	                      94	                469</a:t>
            </a:r>
          </a:p>
          <a:p>
            <a:pPr>
              <a:buNone/>
            </a:pPr>
            <a:r>
              <a:rPr lang="en-US" sz="2100" dirty="0"/>
              <a:t>Oct 	373	          94		                                       93	                467</a:t>
            </a:r>
          </a:p>
          <a:p>
            <a:pPr>
              <a:buNone/>
            </a:pPr>
            <a:r>
              <a:rPr lang="en-US" sz="2100" b="1" dirty="0"/>
              <a:t>Total	3112	        823	                     442                           917</a:t>
            </a:r>
            <a:r>
              <a:rPr lang="en-US" sz="2100" dirty="0"/>
              <a:t>	              </a:t>
            </a:r>
            <a:r>
              <a:rPr lang="en-US" sz="2100" b="1" dirty="0"/>
              <a:t>5294</a:t>
            </a:r>
            <a:r>
              <a:rPr lang="en-US" sz="2100" dirty="0"/>
              <a:t> </a:t>
            </a:r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2600" b="1" dirty="0"/>
              <a:t>Volunteers - 38  </a:t>
            </a:r>
          </a:p>
          <a:p>
            <a:pPr>
              <a:buNone/>
            </a:pPr>
            <a:r>
              <a:rPr lang="en-US" sz="2600" b="1" dirty="0"/>
              <a:t>Clients - 97     Average age of clients - 80      Female - 72 , Male - 25   </a:t>
            </a:r>
          </a:p>
          <a:p>
            <a:pPr>
              <a:buNone/>
            </a:pPr>
            <a:r>
              <a:rPr lang="en-US" sz="2600" b="1" dirty="0"/>
              <a:t>                         White - 56    Black - 40    Race not specified - 1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8409"/>
                </a:solidFill>
              </a:rPr>
              <a:t>OCRA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92D050"/>
                </a:solidFill>
              </a:rPr>
              <a:t>COMMUNITY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ORANGE COUNTY DEPARTMENT ON AGING</a:t>
            </a:r>
          </a:p>
          <a:p>
            <a:r>
              <a:rPr lang="en-US" sz="2000" b="1" dirty="0"/>
              <a:t>ORANGE COUNTY SHERIFF DEPARTMENT</a:t>
            </a:r>
          </a:p>
          <a:p>
            <a:r>
              <a:rPr lang="en-US" sz="2000" b="1" dirty="0"/>
              <a:t>SAINT  MATTHEW’S EPISCOPAL CHURCH</a:t>
            </a:r>
          </a:p>
          <a:p>
            <a:r>
              <a:rPr lang="en-US" sz="2000" b="1" dirty="0"/>
              <a:t>GILLIS CATERING</a:t>
            </a:r>
          </a:p>
          <a:p>
            <a:r>
              <a:rPr lang="en-US" sz="2000" b="1" dirty="0"/>
              <a:t>HILLSBOROUGH BARBEQUE</a:t>
            </a:r>
          </a:p>
          <a:p>
            <a:r>
              <a:rPr lang="en-US" sz="2000" b="1" dirty="0"/>
              <a:t>BOB NUTTER – MAPLE VIEW FARM</a:t>
            </a:r>
          </a:p>
          <a:p>
            <a:r>
              <a:rPr lang="en-US" sz="2000" b="1" dirty="0"/>
              <a:t>CAROLWOODS COMMUNITY</a:t>
            </a:r>
          </a:p>
          <a:p>
            <a:r>
              <a:rPr lang="en-US" sz="2000" b="1" dirty="0"/>
              <a:t>SUMMIT ENGINEERING</a:t>
            </a:r>
          </a:p>
          <a:p>
            <a:r>
              <a:rPr lang="en-US" sz="2000" b="1" dirty="0"/>
              <a:t>FRIENDS OF THE SHERIFF DEPARTMENT</a:t>
            </a:r>
          </a:p>
          <a:p>
            <a:r>
              <a:rPr lang="en-US" sz="2000" b="1" dirty="0"/>
              <a:t>CHAPEL HILL-CARRBORO MEALS ON WHEELS</a:t>
            </a:r>
          </a:p>
          <a:p>
            <a:r>
              <a:rPr lang="en-US" sz="2000" b="1" dirty="0"/>
              <a:t>SENIORS AND LAW ENFORCEMENT TOGETHER</a:t>
            </a:r>
          </a:p>
          <a:p>
            <a:r>
              <a:rPr lang="en-US" sz="2000" b="1" dirty="0"/>
              <a:t>HANDY HELPERS</a:t>
            </a:r>
          </a:p>
          <a:p>
            <a:r>
              <a:rPr lang="en-US" sz="2000" b="1" dirty="0"/>
              <a:t>UNC SCHOOLS OF MEDICINE AND NURSING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282</Words>
  <Application>Microsoft Macintosh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OCRA HISTORY</vt:lpstr>
      <vt:lpstr>OCRA’s VISION</vt:lpstr>
      <vt:lpstr>OCRA’s MISSION</vt:lpstr>
      <vt:lpstr>At OCRA We Value</vt:lpstr>
      <vt:lpstr>OCRA Today</vt:lpstr>
      <vt:lpstr>OCRA STATISTICS</vt:lpstr>
      <vt:lpstr>OCRA – MOWs Meals Provided each Month - 2018</vt:lpstr>
      <vt:lpstr>OCRA COMMUNITY PARTNERS</vt:lpstr>
      <vt:lpstr>OCRA INTO THE FUTURE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COUNTY RURAL ALLIANCE</dc:title>
  <dc:creator>alex</dc:creator>
  <cp:lastModifiedBy>Pam Palmer</cp:lastModifiedBy>
  <cp:revision>68</cp:revision>
  <dcterms:created xsi:type="dcterms:W3CDTF">2018-10-26T11:20:17Z</dcterms:created>
  <dcterms:modified xsi:type="dcterms:W3CDTF">2018-11-06T14:23:26Z</dcterms:modified>
</cp:coreProperties>
</file>